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8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</p:sldIdLst>
  <p:sldSz cx="12192000" cy="6858000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476" autoAdjust="0"/>
  </p:normalViewPr>
  <p:slideViewPr>
    <p:cSldViewPr snapToGrid="0">
      <p:cViewPr varScale="1">
        <p:scale>
          <a:sx n="110" d="100"/>
          <a:sy n="110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лавие и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Редактиране на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/>
              <a:t>Редактиране на стиловете на текста в образеца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Редактиране на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Редактиране на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 на цита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/>
              <a:t>Редактиране на стиловете на текста в образеца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Редактиране на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или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/>
              <a:t>Редактиране на стиловете на текста в образеца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Редактиране на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Редактиране на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Редактиране на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Редактиране на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bg-BG"/>
              <a:t>Редактиране на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Редактиране на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91953" y="781235"/>
            <a:ext cx="7874494" cy="3724263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/>
              <a:t> </a:t>
            </a:r>
            <a:br>
              <a:rPr lang="bg-BG" dirty="0"/>
            </a:br>
            <a:r>
              <a:rPr lang="bg-BG" sz="5300" b="1" dirty="0"/>
              <a:t>ОБЩИНА ДОБРИЧКА</a:t>
            </a:r>
            <a:br>
              <a:rPr lang="bg-BG" sz="5300" b="1" dirty="0"/>
            </a:br>
            <a:r>
              <a:rPr lang="bg-BG" sz="5300" b="1" dirty="0"/>
              <a:t/>
            </a:r>
            <a:br>
              <a:rPr lang="bg-BG" sz="5300" b="1" dirty="0"/>
            </a:br>
            <a:r>
              <a:rPr lang="bg-BG" sz="5300" b="1" dirty="0"/>
              <a:t>ПРОЕКТОБЮДЖЕТ     2024 година</a:t>
            </a:r>
          </a:p>
        </p:txBody>
      </p:sp>
      <p:pic>
        <p:nvPicPr>
          <p:cNvPr id="1026" name="Picture 2" descr="https://www.dobrichka.bg/images/dobrichka-bg-logo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34" y="361518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725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5594B-87BD-B593-3C27-4DCDB6B0C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134" y="958788"/>
            <a:ext cx="8877669" cy="4438835"/>
          </a:xfrm>
        </p:spPr>
        <p:txBody>
          <a:bodyPr>
            <a:normAutofit/>
          </a:bodyPr>
          <a:lstStyle/>
          <a:p>
            <a:pPr marL="342900" lvl="0" indent="-342900"/>
            <a:r>
              <a:rPr lang="bg-BG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bg-BG" sz="16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„Образование”					         	       </a:t>
            </a:r>
            <a:r>
              <a:rPr lang="en-US" sz="1600" b="1" u="sng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bg-BG" sz="1600" b="1" u="sng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bg-BG" sz="16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13 058 115  лв.</a:t>
            </a:r>
            <a:r>
              <a:rPr lang="bg-BG" sz="16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6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6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Разчетените средства по стандартите са за </a:t>
            </a:r>
            <a:r>
              <a:rPr lang="bg-BG" sz="16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увеличение на доходите на педагогическите специалисти в системата на предучилищното и училищното образование до ниво от 125 на сто от средната работна заплата за страната за предходната година и свързания с това ръст на осигурителните вноски. В държавния бюджет са предвидени средства за увеличение на норматива за издръжка на дете в детска градина и ученик в неспециализирано училище.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Финансирането на издръжката на децата в детските градини е изцяло за сметка на държавния бюджет.</a:t>
            </a:r>
            <a:r>
              <a:rPr lang="bg-BG" sz="16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Разчетени са средства за увеличението на минималната работна заплата и във връзка с увеличението на максималния осигурителен доход.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държавно финансиране                                                           		11 997 006 лв.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преходен остатък 							        </a:t>
            </a:r>
            <a:r>
              <a:rPr lang="ru-RU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861 109 лв.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допълнително финансиране на делегирана държавна дейност                 200 000 лв.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1600" dirty="0">
              <a:solidFill>
                <a:schemeClr val="accent2"/>
              </a:solidFill>
            </a:endParaRPr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EB59A8D2-36E7-C04A-DE89-9BB16F3DB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75" y="441325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3049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BD962-42BE-3C29-C516-E28909517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968" y="841248"/>
            <a:ext cx="8387034" cy="4618518"/>
          </a:xfrm>
        </p:spPr>
        <p:txBody>
          <a:bodyPr>
            <a:normAutofit/>
          </a:bodyPr>
          <a:lstStyle/>
          <a:p>
            <a:pPr marL="342900" lvl="0" indent="-342900"/>
            <a:r>
              <a:rPr lang="bg-BG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„Здравеопазване”					 </a:t>
            </a:r>
            <a:r>
              <a:rPr lang="en-US" sz="16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r>
              <a:rPr lang="bg-BG" sz="16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en-US" sz="1600" b="1" u="sng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bg-BG" sz="1600" b="1" u="sng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441</a:t>
            </a:r>
            <a:r>
              <a:rPr lang="bg-BG" sz="16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580 лв.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Приоритетите са насочени към финансирането на медицинското обслужване в здравните кабинети в училищата. Разчетените средства са за увеличение на възнагражденията във връзка с новата минимална работна заплата и издръжка на медицинския персонал и здравните медиатори. С общински средства се предвижда капиталов трансфер към МБАЛ гр. Добрич.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държавно финансиране                                                         		   </a:t>
            </a:r>
            <a:r>
              <a:rPr lang="ru-RU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286 706 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лв.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преходен остатък                                                                        </a:t>
            </a:r>
            <a:r>
              <a:rPr lang="ru-RU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124 874</a:t>
            </a:r>
            <a:r>
              <a:rPr lang="ru-RU" sz="1600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лв.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общинско финансиране                                                                         30 000 лв.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1600" dirty="0">
              <a:solidFill>
                <a:schemeClr val="accent2"/>
              </a:solidFill>
            </a:endParaRPr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88DC0DC8-2BD4-9BB7-A74B-FC59FDECB1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75" y="441325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3155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8F75F-2494-A114-B5D9-2DC4767E6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374" y="781235"/>
            <a:ext cx="8478627" cy="5131292"/>
          </a:xfrm>
        </p:spPr>
        <p:txBody>
          <a:bodyPr>
            <a:normAutofit fontScale="90000"/>
          </a:bodyPr>
          <a:lstStyle/>
          <a:p>
            <a:pPr marL="342900" lvl="0" indent="-342900"/>
            <a:r>
              <a:rPr lang="bg-BG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bg-BG" sz="18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„Социално осигуряване,подпомагане и грижи”	</a:t>
            </a:r>
            <a:r>
              <a:rPr lang="ru-RU" sz="1800" b="1" u="sng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18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5 433 730 </a:t>
            </a:r>
            <a:r>
              <a:rPr lang="bg-BG" sz="18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лв.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Увеличението на стандартите е във връзка с увеличението на минималната работна заплата, при съобразяване с Наредбата за стандартите за заплащане на труда на служителите, осъществяващи дейности по предоставяне на социални услуги, които се финансират от държавния бюджет и влиянието на инфлационните процеси в страната. </a:t>
            </a:r>
            <a:b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Разчетените средства са за разходи за персонал в двете специализирани институции и персонала в дейност „Асистентска подкрепа“ и тяхната веществена издръжка. Дом за пълнолетни лица с деменция с.Опанец  с 50 потребители - 1 258 150 лв. и Център за настаняване от семеен тип за пълнолетни лица с деменция с.Опанец с 15 потребители на услугата – 522 900 лв. Продължава предоставянето на социалната услуга „Асистентска подкрепа“, финансирана със средства от държавния бюджет. Обслужват се 214 потребители от 80 социални асистенти и домашни санитари, назначени на трудов договор. Разчетените средства са в размер на 1 501 424 лв. Със собствени приходи се финансира изцяло издръжката на дейност „Домашен социален патронаж”. Обслужват се 500 потребители в 68-те населени места от 10 обекти на домашен социален патронаж в селата Божурово, Ведрина, Владимирово, Паскалево, Победа, Смолница, Стожер, Житница, Дончево и Карапелит.</a:t>
            </a:r>
            <a:r>
              <a:rPr lang="bg-BG" sz="1800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                                  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държавно финансиране								3 282 474 лв.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преходен остатък									1 104 256 лв.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общинско финансиране								1 047 000 лв.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1800" dirty="0">
              <a:solidFill>
                <a:schemeClr val="accent2"/>
              </a:solidFill>
            </a:endParaRPr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75B2D734-5DE6-E6E2-8BD8-2B26DA5444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75" y="441325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0276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2BEF4-C74C-5400-79A7-C8BBABA4C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754602"/>
            <a:ext cx="8596668" cy="5379868"/>
          </a:xfrm>
        </p:spPr>
        <p:txBody>
          <a:bodyPr>
            <a:normAutofit/>
          </a:bodyPr>
          <a:lstStyle/>
          <a:p>
            <a:pPr marL="342900" lvl="0" indent="-342900"/>
            <a:r>
              <a:rPr lang="bg-BG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bg-BG" sz="16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„ Жил. строителство, БКС и опазване на ок. среда”  	11 155 872 лв.</a:t>
            </a:r>
            <a:r>
              <a:rPr lang="ru-RU" sz="16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6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6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Ръстът на разходите в тази функция, финансирана основно с общински приходи е значителен спрямо разходите през 2023 г. 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Отчитайки ситуацията в сектора за доставка на електроенергия и повишаването на цените на строителните материали сме изправени пред голямо предизвикателство за осигуряване на нормален ритъм на работата по дейностите: „Водоснабдяване и канализация“ – 15 000 лв., „Осветление на улици и площади“ – 796 522 лв., „Изграждане, ремонт и поддържане на уличната мрежа” - 6 523 350 лв., финансирана с част от целевата субсидия за капиталови разходи и собствени приходи, </a:t>
            </a:r>
            <a:r>
              <a:rPr lang="bg-BG" sz="16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„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Други дейности по БКС” – 1 216 000 лв., „Управление на дийностите по опазване на ок. среда“ – 24 000 лв., „Озеленяване“ – 231 000 лв</a:t>
            </a:r>
            <a:r>
              <a:rPr lang="bg-BG" sz="16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 дейност  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„Чистота</a:t>
            </a:r>
            <a:r>
              <a:rPr lang="bg-BG" sz="16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са планирани средства, съгласно утвърдената за 2024 г. План-сметка по чл. 66 от ЗМДТ 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2 350 000 лв.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1600" dirty="0">
              <a:solidFill>
                <a:schemeClr val="accent2"/>
              </a:solidFill>
            </a:endParaRPr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C9CF18AA-DDE9-92D6-43B9-B677BE8958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75" y="441325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3995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7AC0F-4725-3878-17D1-7F53397FD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954938" cy="4557204"/>
          </a:xfrm>
        </p:spPr>
        <p:txBody>
          <a:bodyPr>
            <a:normAutofit/>
          </a:bodyPr>
          <a:lstStyle/>
          <a:p>
            <a:pPr marL="342900" lvl="0" indent="-342900"/>
            <a:r>
              <a:rPr lang="bg-BG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bg-BG" sz="16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„Почивно дело, култура, религиозни дейности”	 </a:t>
            </a:r>
            <a:r>
              <a:rPr lang="bg-BG" sz="1600" b="1" u="sng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bg-BG" sz="16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1 291 606 лв.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 делегираната от държавата дейност „Читалища“ са предвидени отново средства за 47 субсидирани бройки в размер на 786 968 лв. Увеличението на стандарта е във връзка с новата минимална работна заплата.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Предвидени са субсидии за футболните клубове, регистрирани на територията на общината – 160 000 лв., разчетени са средства за финансиране на празника на общината, подготовката и провеждането на фолклорния събор в с. Дебрене, за участия във фестивали и културни мероприятия, за обезщетения и за дейността на комисията за културни празници – 272 000 лв.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държавно финансиране							            786 968 лв.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преходен остатък								      	     72 638 лв.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общинско финансиране							            432 000 лв.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1600" dirty="0">
              <a:solidFill>
                <a:schemeClr val="accent2"/>
              </a:solidFill>
            </a:endParaRPr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094856B8-69D9-4B57-51C1-B23C262684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75" y="441325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16161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7EC04-F6E8-E216-4B29-DA0635BC3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431155" cy="4734757"/>
          </a:xfrm>
        </p:spPr>
        <p:txBody>
          <a:bodyPr>
            <a:normAutofit/>
          </a:bodyPr>
          <a:lstStyle/>
          <a:p>
            <a:pPr marL="342900" lvl="0" indent="-342900"/>
            <a:r>
              <a:rPr lang="bg-BG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„ Икономически дейности и услуги”			</a:t>
            </a:r>
            <a:r>
              <a:rPr lang="bg-BG" sz="1600" b="1" u="sng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2 985 826 </a:t>
            </a:r>
            <a:r>
              <a:rPr lang="bg-BG" sz="16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лв.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6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Разходите в тази функция, разпределени по дейности – „Служби и дейности по поддържане, ремонт и изграждане на пътищата”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bg-BG" sz="16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2 195 826 лв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.,  „ Др.дейности по транспорта” – </a:t>
            </a:r>
            <a:r>
              <a:rPr lang="bg-BG" sz="16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347 000 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лв. и „Др. дейности по икономиката” – 443 000 лв., се финансират от общински приходи и целеви трансфер за зимно поддържане и снегопочистване, който запазва размера си от 2023 г. – 505 500 лв.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1600" dirty="0">
              <a:solidFill>
                <a:schemeClr val="accent2"/>
              </a:solidFill>
            </a:endParaRPr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B546218F-53B3-039B-D45D-EB9F9EDA30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75" y="441325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авоъгълник 5"/>
          <p:cNvSpPr/>
          <p:nvPr/>
        </p:nvSpPr>
        <p:spPr>
          <a:xfrm>
            <a:off x="1071155" y="2908663"/>
            <a:ext cx="80728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6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„Разходи некласифицирани в други функции”	</a:t>
            </a:r>
            <a:r>
              <a:rPr lang="en-US" sz="1600" b="1" u="sng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bg-BG" sz="1600" b="1" u="sng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200 </a:t>
            </a:r>
            <a:r>
              <a:rPr lang="bg-BG" sz="16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000 лв.</a:t>
            </a:r>
            <a:br>
              <a:rPr lang="bg-BG" sz="16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bg-BG" sz="1600" dirty="0"/>
          </a:p>
        </p:txBody>
      </p:sp>
    </p:spTree>
    <p:extLst>
      <p:ext uri="{BB962C8B-B14F-4D97-AF65-F5344CB8AC3E}">
        <p14:creationId xmlns:p14="http://schemas.microsoft.com/office/powerpoint/2010/main" val="785462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2B9A5-5890-2706-E881-807F098F2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374" y="656948"/>
            <a:ext cx="8478627" cy="6072326"/>
          </a:xfrm>
        </p:spPr>
        <p:txBody>
          <a:bodyPr>
            <a:normAutofit fontScale="90000"/>
          </a:bodyPr>
          <a:lstStyle/>
          <a:p>
            <a:r>
              <a:rPr lang="bg-BG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bg-BG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Инвестиционните  разходи на Община Добричка са определени на база актуални данни за състоянието на социалната и техническата инфраструктура в населените  места. Общият размер на предвиденото финансиране за 2024 г. за текущ и основен ремонт на улици и сгради, за придобиване на дълготрайни активи и оборудване, за проектиране и др. разходи  възлиза на </a:t>
            </a: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8 773 381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лв., в т.ч. с  включени преходни обекти от 2023 </a:t>
            </a: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bg-BG" sz="18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в размер на 2 291 326 лв.</a:t>
            </a:r>
            <a:br>
              <a:rPr lang="bg-BG" sz="18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чл. 107 и Приложение №3 на Закона за държавния бюджет на Република България за 2024 г. е предвиден  инвестиционен ресурс за финансиране на проектиране, строителство, основен ремонт и реконструкция на приоритетни проекти със срок на изпълнение и въвеждане в експлоатация до 31.12.2026 г., като Община Добричка е с одобрено финансиране за пет проекта на стойност 14 550 900 лв.: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1.„Реконструкция на водопроводната мрежа в с. Плачидол и на компрометирани участъци в селата Стефаново и Бранище „Наличие на проектна готовност 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ППР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 – 4 268 000 лв.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2.„Реконструкция на стадиона в село Дончево, ПИ 22988.45.44, Община Добричка, област Добрич“ - 3 862 000 лв.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3.Основен ремонт на път 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DOB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1104 /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III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970/ Добрич – Методиево/ - Победа – Полк. Минково – Котленци – Полк. Свещарово – Поп Григорово/ - 3 087 000 лв.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4.Рехабилитация на общински път 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DOB2100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III – 7106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Карапелит – Гешаново – Кочмар/Карапелит – Медово – Бенковски / 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DOB1199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Жегларци – Бенковски – Владимирово/ на територията на община Добричка – 2 900 000 лв.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5.Преустройство на част от сграда детска градина „Здравец“ с. Стожер в социална инфраструктура – 433 900 лв.      </a:t>
            </a:r>
            <a:endParaRPr lang="en-US" dirty="0">
              <a:solidFill>
                <a:schemeClr val="accent2"/>
              </a:solidFill>
            </a:endParaRPr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871F705E-31E2-8337-A8CD-C3C2AB9D5D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75" y="441325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97245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06DA7-B8EB-3869-7438-EA8FBCAAA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888" y="656948"/>
            <a:ext cx="8395113" cy="5646198"/>
          </a:xfrm>
        </p:spPr>
        <p:txBody>
          <a:bodyPr>
            <a:normAutofit/>
          </a:bodyPr>
          <a:lstStyle/>
          <a:p>
            <a:r>
              <a:rPr lang="bg-BG" sz="16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Проекти финансирани със средства от Европейския съюз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600" b="1" u="none" strike="noStrike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През 2024 г. Община Добричка ще реализира проекти, финансирани по линия на Национален план за възстановяване и устойчивост и Европейските структурни и инвестиционни фондове (ЕСИФ) на Европейския съюз (ЕС). 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bg-BG" sz="1600" b="1" i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bg-BG" sz="16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Програма „Развитие на човешките ресурси 2021 – 2027г.“ 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bg-BG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 "Грижа в дома община Добричка"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Общата стойност на проекта е 1 015 257,40 лв.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Период на изпълнение: 03.01.2023 - 03.04.2024 г.	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Целта на проекта е да се осигури подкрепа в домашна среда за лица с увреждания и възрастни хора, зависими от грижа.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 „Укрепване на общинския капацитет в община Добричка“	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Общата стойност на проекта е 144 466,99 лв.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Период на изпълнение: 03.04.2023 - 03.04.2025 г.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Целта на проекта е да се подкрепи реформирането на системата на социалните услуги и да се улесни прехода към новите механизми на местно ниво, чрез развитие и укрепване на общинския капацитет.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FDA85DDB-F404-F921-7BC8-9A7E9AA773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75" y="441325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87971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A52FD-4AC7-AF62-58CB-730DB5682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374" y="648070"/>
            <a:ext cx="8478627" cy="4243526"/>
          </a:xfrm>
        </p:spPr>
        <p:txBody>
          <a:bodyPr>
            <a:normAutofit/>
          </a:bodyPr>
          <a:lstStyle/>
          <a:p>
            <a:pPr marL="342900" lvl="0" indent="-342900"/>
            <a:r>
              <a:rPr lang="bg-BG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bg-BG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Проект „Бъдеще за децата в община Добричка“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Общата стойност на проекта е 391 165,99 лв.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Период на изпълнение: 28.09.2023 - 28.06.2025 г.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Целта на 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е създаване на възможности за подобряване на качеството на живот на децата от уязвими групи в община Добричка и насърчаване на тяхното социално включване чрез предоставяне на социални и интегрирани здравно-социални услуги за деца.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Проект  „Повишаване на капацитета на служителите на Агенцията за социално подпомагане във връзка с модернизиране на системите за социална закрила“ - КОМПОНЕНТ 1”</a:t>
            </a:r>
            <a:r>
              <a:rPr lang="bg-BG" sz="1600" b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е 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продължение на изпълнението на проект „Приеми ме 2015“ в партньорство с Агенцията за социално подпомагане. Целта е да се затвърди предоставянето на услугата "Приемна грижа" на местно ниво като алтернативна форма за отглеждане на деца в риск в семейна среда.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Период на изпълнение: 01.01.2024 - 31.12.2024 г.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1600" dirty="0">
              <a:solidFill>
                <a:schemeClr val="accent2"/>
              </a:solidFill>
            </a:endParaRPr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90BD8DC8-4EB2-4DB3-B82D-434A0A08F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75" y="441325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4455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5B136-FF61-8A17-F583-BD303873B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375" y="719091"/>
            <a:ext cx="8478627" cy="5697584"/>
          </a:xfrm>
        </p:spPr>
        <p:txBody>
          <a:bodyPr>
            <a:normAutofit fontScale="90000"/>
          </a:bodyPr>
          <a:lstStyle/>
          <a:p>
            <a:pPr indent="449580"/>
            <a:r>
              <a:rPr lang="bg-BG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g-BG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8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Програма „Храни и основно материално подпомагане"</a:t>
            </a:r>
            <a:r>
              <a:rPr lang="en-US" sz="1800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 „Топъл обяд в община Добричка“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Общата стойност на проекта е 143 913,60 лв.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Период на изпълнение: </a:t>
            </a: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29.12.2022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.04.2025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резултат на изпълнението на проекта 150 лица от общината получават топъл обяд всеки работен ден през зимните месеци, както следва: 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14.11.2022г. – 31.12.2022 г.; 01.01.2023 г. – </a:t>
            </a: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.03.2023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г. - 5 Месеца; 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01.12.2023г. – 31.12.2023 г.; 01.01.2024 г. – 31.03.2024 г. - 4 Месеца; 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01.12.2024г. – 31.12.2024 г.; 01.01.2025 г. – 31.03.2025 г. - 4 Месеца.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8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„Програма за развитие на селските райони“</a:t>
            </a:r>
            <a:r>
              <a:rPr lang="en-US" sz="1800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800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g-BG" sz="1800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 „Въвеждане на мерки за енергийна ефективност на сградата на Основно училище „Отец Паисий“ в с. Батово, община Добричка</a:t>
            </a:r>
            <a:br>
              <a:rPr lang="bg-BG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Обща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та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стойност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проекта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е 806 220,31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лв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 </a:t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Период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из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ълнение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: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11.01.2024 г.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-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15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09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.202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5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г.</a:t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Проектът включва р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еконструкция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общинската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сграда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Основно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училище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„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Отец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Паисий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“ и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Детска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градина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„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Зорница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“ с.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Батово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с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цел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повишаване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нейната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енергийна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ефективност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подмяна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старата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отоплителна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система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с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термопомпена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системата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отопление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охлаждане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подмяна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осветлението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с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енергийно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ефективно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такова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изграждане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фотоволтаична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електроцентрала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собствените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нужди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ОУ „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Отец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Паисий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“ и ДГ „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Зорница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“ с.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Батово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endParaRPr lang="en-US" sz="1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4D2C16F5-A3E1-4D63-B2A4-A99FAF282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75" y="441325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1040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1035974"/>
              </p:ext>
            </p:extLst>
          </p:nvPr>
        </p:nvGraphicFramePr>
        <p:xfrm>
          <a:off x="149628" y="1112737"/>
          <a:ext cx="9493135" cy="5306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67823">
                  <a:extLst>
                    <a:ext uri="{9D8B030D-6E8A-4147-A177-3AD203B41FA5}">
                      <a16:colId xmlns:a16="http://schemas.microsoft.com/office/drawing/2014/main" val="563688106"/>
                    </a:ext>
                  </a:extLst>
                </a:gridCol>
                <a:gridCol w="2482954">
                  <a:extLst>
                    <a:ext uri="{9D8B030D-6E8A-4147-A177-3AD203B41FA5}">
                      <a16:colId xmlns:a16="http://schemas.microsoft.com/office/drawing/2014/main" val="3049291958"/>
                    </a:ext>
                  </a:extLst>
                </a:gridCol>
                <a:gridCol w="2642358">
                  <a:extLst>
                    <a:ext uri="{9D8B030D-6E8A-4147-A177-3AD203B41FA5}">
                      <a16:colId xmlns:a16="http://schemas.microsoft.com/office/drawing/2014/main" val="1866633464"/>
                    </a:ext>
                  </a:extLst>
                </a:gridCol>
              </a:tblGrid>
              <a:tr h="7171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ВИДОВЕ ПРИХОДИ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НАЧАЛЕН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ПЛАН 20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3 г.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ПЛАН 20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24 </a:t>
                      </a: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г.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ПРОЕКТ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extLst>
                  <a:ext uri="{0D108BD9-81ED-4DB2-BD59-A6C34878D82A}">
                    <a16:rowId xmlns:a16="http://schemas.microsoft.com/office/drawing/2014/main" val="3597132578"/>
                  </a:ext>
                </a:extLst>
              </a:tr>
              <a:tr h="352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Имуществени данъци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2 342 000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2 731 200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extLst>
                  <a:ext uri="{0D108BD9-81ED-4DB2-BD59-A6C34878D82A}">
                    <a16:rowId xmlns:a16="http://schemas.microsoft.com/office/drawing/2014/main" val="456557517"/>
                  </a:ext>
                </a:extLst>
              </a:tr>
              <a:tr h="2364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Неданъчни приходи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3 892 375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4 460 000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extLst>
                  <a:ext uri="{0D108BD9-81ED-4DB2-BD59-A6C34878D82A}">
                    <a16:rowId xmlns:a16="http://schemas.microsoft.com/office/drawing/2014/main" val="371438943"/>
                  </a:ext>
                </a:extLst>
              </a:tr>
              <a:tr h="352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Обща допълваща субсидия от ЦБ 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17 552 </a:t>
                      </a: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554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19 414 083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extLst>
                  <a:ext uri="{0D108BD9-81ED-4DB2-BD59-A6C34878D82A}">
                    <a16:rowId xmlns:a16="http://schemas.microsoft.com/office/drawing/2014/main" val="4258887643"/>
                  </a:ext>
                </a:extLst>
              </a:tr>
              <a:tr h="5528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Обща изравнителна субсидия от ЦБ и други трансфери за местни дейности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3 480 </a:t>
                      </a: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300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3 524 300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extLst>
                  <a:ext uri="{0D108BD9-81ED-4DB2-BD59-A6C34878D82A}">
                    <a16:rowId xmlns:a16="http://schemas.microsoft.com/office/drawing/2014/main" val="3554989785"/>
                  </a:ext>
                </a:extLst>
              </a:tr>
              <a:tr h="4146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Целева субсидия за капиталови разходи 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4 316 </a:t>
                      </a: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200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4 322 400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extLst>
                  <a:ext uri="{0D108BD9-81ED-4DB2-BD59-A6C34878D82A}">
                    <a16:rowId xmlns:a16="http://schemas.microsoft.com/office/drawing/2014/main" val="3974595944"/>
                  </a:ext>
                </a:extLst>
              </a:tr>
              <a:tr h="4146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Преходен остатък – държавни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2 927 696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2 252</a:t>
                      </a:r>
                      <a:r>
                        <a:rPr lang="bg-BG" sz="1100" b="1" baseline="0" dirty="0">
                          <a:solidFill>
                            <a:schemeClr val="tx1"/>
                          </a:solidFill>
                          <a:effectLst/>
                        </a:rPr>
                        <a:t> 777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extLst>
                  <a:ext uri="{0D108BD9-81ED-4DB2-BD59-A6C34878D82A}">
                    <a16:rowId xmlns:a16="http://schemas.microsoft.com/office/drawing/2014/main" val="3250327930"/>
                  </a:ext>
                </a:extLst>
              </a:tr>
              <a:tr h="4146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Преходен остатък – местни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5 009 030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bg-BG" sz="1100" b="1" baseline="0" dirty="0">
                          <a:solidFill>
                            <a:schemeClr val="tx1"/>
                          </a:solidFill>
                          <a:effectLst/>
                        </a:rPr>
                        <a:t> 813 091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extLst>
                  <a:ext uri="{0D108BD9-81ED-4DB2-BD59-A6C34878D82A}">
                    <a16:rowId xmlns:a16="http://schemas.microsoft.com/office/drawing/2014/main" val="1378047352"/>
                  </a:ext>
                </a:extLst>
              </a:tr>
              <a:tr h="4146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Временно съхранявани средства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104 710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extLst>
                  <a:ext uri="{0D108BD9-81ED-4DB2-BD59-A6C34878D82A}">
                    <a16:rowId xmlns:a16="http://schemas.microsoft.com/office/drawing/2014/main" val="437279390"/>
                  </a:ext>
                </a:extLst>
              </a:tr>
              <a:tr h="4146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Трансфери между бюджети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437 000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extLst>
                  <a:ext uri="{0D108BD9-81ED-4DB2-BD59-A6C34878D82A}">
                    <a16:rowId xmlns:a16="http://schemas.microsoft.com/office/drawing/2014/main" val="2630074136"/>
                  </a:ext>
                </a:extLst>
              </a:tr>
              <a:tr h="1699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Средства по сметки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extLst>
                  <a:ext uri="{0D108BD9-81ED-4DB2-BD59-A6C34878D82A}">
                    <a16:rowId xmlns:a16="http://schemas.microsoft.com/office/drawing/2014/main" val="668932593"/>
                  </a:ext>
                </a:extLst>
              </a:tr>
              <a:tr h="4146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Временни безлихвени заеми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655 000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-630 000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extLst>
                  <a:ext uri="{0D108BD9-81ED-4DB2-BD59-A6C34878D82A}">
                    <a16:rowId xmlns:a16="http://schemas.microsoft.com/office/drawing/2014/main" val="3119091264"/>
                  </a:ext>
                </a:extLst>
              </a:tr>
              <a:tr h="4146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ОБЩ РАЗМЕР НА ПРИХОДИТЕ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           </a:t>
                      </a: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     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                   </a:t>
                      </a:r>
                      <a:r>
                        <a:rPr lang="bg-BG" sz="1100" b="1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40 507 445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41 887 851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619" marR="29619" marT="0" marB="0"/>
                </a:tc>
                <a:extLst>
                  <a:ext uri="{0D108BD9-81ED-4DB2-BD59-A6C34878D82A}">
                    <a16:rowId xmlns:a16="http://schemas.microsoft.com/office/drawing/2014/main" val="1076263305"/>
                  </a:ext>
                </a:extLst>
              </a:tr>
            </a:tbl>
          </a:graphicData>
        </a:graphic>
      </p:graphicFrame>
      <p:pic>
        <p:nvPicPr>
          <p:cNvPr id="5" name="Picture 2" descr="https://www.dobrichka.bg/images/dobrichka-bg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28" y="346777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авоъгълник 1"/>
          <p:cNvSpPr/>
          <p:nvPr/>
        </p:nvSpPr>
        <p:spPr>
          <a:xfrm>
            <a:off x="721128" y="491230"/>
            <a:ext cx="93206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bg-BG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ПРИХОДНА ЧАСТ ПРОЕКТОБЮДЖЕТ 20</a:t>
            </a:r>
            <a:r>
              <a:rPr lang="en-US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bg-BG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 година</a:t>
            </a:r>
            <a:endParaRPr lang="bg-BG" dirty="0">
              <a:solidFill>
                <a:schemeClr val="accent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02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EABF1-9122-C84C-6DCF-E5D93C5B7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090" y="674703"/>
            <a:ext cx="8554911" cy="5370989"/>
          </a:xfrm>
        </p:spPr>
        <p:txBody>
          <a:bodyPr>
            <a:normAutofit fontScale="90000"/>
          </a:bodyPr>
          <a:lstStyle/>
          <a:p>
            <a:pPr indent="449580"/>
            <a:r>
              <a:rPr lang="bg-BG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Проекти - МИГ Добричка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Проект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„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Развиване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туристически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продукт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образователен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развлекателен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туризъм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територията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община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Добричка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”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Обща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та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стойност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проекта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18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4 167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95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лв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 </a:t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Период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из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ълнение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: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10.12.2021 г.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-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10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12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.202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4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г.</a:t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В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закритото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училище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в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село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Паскалево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създаде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уникална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целогодишна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атракция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която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дава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възможност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практикуване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алтернативен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туризъм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одобр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а 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съществуващата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инфраструктура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е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закупе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оборудване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обзавеждане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Проект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„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Инвестиции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в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подобряването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малка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по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мащаби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инфраструктура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в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селата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Стефаново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Одърци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Плачидол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“.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Обща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та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стойност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проекта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263 719,67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лв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 </a:t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Период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из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ълнение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01</a:t>
            </a: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r>
              <a:rPr lang="en-US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04</a:t>
            </a:r>
            <a:r>
              <a:rPr lang="bg-BG" sz="180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r>
              <a:rPr lang="en-US" sz="180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2022</a:t>
            </a: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г.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-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01</a:t>
            </a: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.04</a:t>
            </a:r>
            <a:r>
              <a:rPr lang="en-US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2025 </a:t>
            </a:r>
            <a:r>
              <a:rPr lang="en-US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г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Цел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та на проекта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е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насочена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към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подобряване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жизнената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среда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качеството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живот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повишаване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икономическата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социална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привлекателност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в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региона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насърчаване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социалното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приобщаване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намаляването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бедността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икономическото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развитие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 </a:t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Към настоящият момент е извършена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рехабилит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ация 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ул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.12-та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в с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Стефаново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ул. 3-та в с.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Одърци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Предстои изграждане на площадка в с.Плачидол, доставка и монтаж на детски съоръжения и паркови елементи.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endParaRPr lang="en-US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BEC989B3-638B-83DB-D7FA-3ECF6A43D0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75" y="441325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2142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36273-F0F9-B54B-7F27-40C11B577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984" y="692458"/>
            <a:ext cx="8910018" cy="4962618"/>
          </a:xfrm>
        </p:spPr>
        <p:txBody>
          <a:bodyPr>
            <a:normAutofit fontScale="90000"/>
          </a:bodyPr>
          <a:lstStyle/>
          <a:p>
            <a:pPr marL="342900" lvl="0" indent="-342900">
              <a:lnSpc>
                <a:spcPct val="115000"/>
              </a:lnSpc>
            </a:pPr>
            <a:r>
              <a:rPr lang="bg-BG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bg-BG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bg-BG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Проект „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Инвестиции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в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подобряването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малка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по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мащаби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инфраструктура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в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селата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Плачидол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Карапелит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Дончево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община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Добричка</a:t>
            </a:r>
            <a:r>
              <a:rPr lang="bg-BG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“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Обща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та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стойност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проекта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е 192 537,50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лв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 </a:t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Период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из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ълнение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: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05.12.2023 г.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-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30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06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.202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5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г.</a:t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Проект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ът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включва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комплекс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от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дейности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рехабилитация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улица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"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Девета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" в с.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Плачидол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улица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"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Двадесет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четвърта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" в с.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Карапелит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Ще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изпълняват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земни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асфалтови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пътни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работи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основен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ремонт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настилката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уличното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платно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 В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рамките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проекта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ще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изпълняват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дейности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строителен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надзор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Проект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ът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включва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инвестиции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в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социалната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инфраструктура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свързана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с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предоставянето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социалните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услуги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"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Домашен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социален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патронаж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".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Домашен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социален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патронаж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в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с.Дончево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предвижда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доставка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монтаж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професионално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кухненско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оборудване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bg-BG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 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endParaRPr lang="en-US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DE679274-96C6-B8D6-53A9-2902B5E6B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75" y="441325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68178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A6B96-4959-267B-A6BC-FBAE39ACD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701336"/>
            <a:ext cx="8795141" cy="4882718"/>
          </a:xfrm>
        </p:spPr>
        <p:txBody>
          <a:bodyPr>
            <a:normAutofit fontScale="90000"/>
          </a:bodyPr>
          <a:lstStyle/>
          <a:p>
            <a:pPr marL="457200">
              <a:lnSpc>
                <a:spcPct val="115000"/>
              </a:lnSpc>
            </a:pPr>
            <a:r>
              <a:rPr lang="ru-RU" sz="18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По</a:t>
            </a:r>
            <a:r>
              <a:rPr lang="ru-RU" sz="1800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Програма „Опазване на околната среда и климатични промени“</a:t>
            </a:r>
            <a:r>
              <a:rPr lang="en-US" sz="1800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en-US" sz="1800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bg-BG" sz="1800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bg-BG" sz="1800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Проект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„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Интегриране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мерки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дейности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адаптация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към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климатичните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промени</a:t>
            </a:r>
            <a:r>
              <a:rPr lang="en-US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“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Общата стойност на проекта е 701 755,42 лв. (в т.ч. БФП за община Добричка – 185 453,13 лв.).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Период на изпълнение: 11.07.2022 - 30.04.2024 г.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Проектът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реализира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от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община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град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Добрич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в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партньорство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с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общините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Добричка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Крушари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норвежкия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партньор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ГРИЙНЗОУН АД.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Проектът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предвижда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изпълнението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дейности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повишаване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капацитета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местните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власти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разработване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прилагане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програми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адаптация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към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климатичните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промени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въвеждане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конкретни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мерки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водещи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директно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намаляване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емисиите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парникови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газове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Към настоящия момент е започнало изграждането на 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„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Фотоволтаични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централи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“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покривното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пространство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Център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настаняване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от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семеен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тип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с.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Опанец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Община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Добричка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„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Дом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пълнолетни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лица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с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деменция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“, </a:t>
            </a:r>
            <a:r>
              <a:rPr lang="en-US" sz="18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с.Опанец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bg-BG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 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endParaRPr lang="en-US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F1BF7B08-0CBD-7568-0B7F-BBF8818F6D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75" y="441325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39364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3F33D-762F-1EA8-BCDD-438D76F67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710214"/>
            <a:ext cx="8596668" cy="5193436"/>
          </a:xfrm>
        </p:spPr>
        <p:txBody>
          <a:bodyPr>
            <a:normAutofit/>
          </a:bodyPr>
          <a:lstStyle/>
          <a:p>
            <a:pPr marL="457200">
              <a:lnSpc>
                <a:spcPct val="115000"/>
              </a:lnSpc>
            </a:pPr>
            <a:r>
              <a:rPr lang="bg-BG" sz="16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По </a:t>
            </a:r>
            <a:r>
              <a:rPr lang="en-US" sz="1600" b="1" u="sng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Национален</a:t>
            </a:r>
            <a:r>
              <a:rPr lang="en-US" sz="16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u="sng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план</a:t>
            </a:r>
            <a:r>
              <a:rPr lang="en-US" sz="16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u="sng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6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u="sng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възстановяване</a:t>
            </a:r>
            <a:r>
              <a:rPr lang="en-US" sz="16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600" b="1" u="sng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устойчивост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bg-BG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Проект „</a:t>
            </a:r>
            <a:r>
              <a:rPr lang="en-US" sz="16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Реконструкция</a:t>
            </a:r>
            <a:r>
              <a:rPr lang="en-US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6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модернизация</a:t>
            </a:r>
            <a:r>
              <a:rPr lang="en-US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US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външно</a:t>
            </a:r>
            <a:r>
              <a:rPr lang="en-US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изкуствено</a:t>
            </a:r>
            <a:r>
              <a:rPr lang="en-US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осветление</a:t>
            </a:r>
            <a:r>
              <a:rPr lang="en-US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в </a:t>
            </a:r>
            <a:r>
              <a:rPr lang="en-US" sz="16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десет</a:t>
            </a:r>
            <a:r>
              <a:rPr lang="en-US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населени</a:t>
            </a:r>
            <a:r>
              <a:rPr lang="en-US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места</a:t>
            </a:r>
            <a:r>
              <a:rPr lang="en-US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от</a:t>
            </a:r>
            <a:r>
              <a:rPr lang="en-US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община</a:t>
            </a:r>
            <a:r>
              <a:rPr lang="en-US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Добричка</a:t>
            </a:r>
            <a:r>
              <a:rPr lang="bg-BG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“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Обща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та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стойност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проекта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е 1 142 786,70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лв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 </a:t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Период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из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ълнение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: 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18.08.2023 г.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-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31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03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.202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5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г.</a:t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Проектът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предвижда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реконструкция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модернизация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улично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осветление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в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десет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населени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места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от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община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Добричка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а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именно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в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селата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Одърци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Батово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Бенковски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Победа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Дончево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Карапелит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Ловчанци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Паскалево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Стефаново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Стожер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Предвижда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се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замяна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съществуващите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улични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осветителни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с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нови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енергоефективни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внедряване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автоматизация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управление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мониторинг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въвеждане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съоръжения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за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производство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съхранение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електрическа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енергия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от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възобновяеми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източници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Целта на проекта е повишаване на енергийната ефективност в населени места от община Добричка и подобряване на условията за живот на населението, чрез технологично обновление и модернизиране на системите за улично осветление.</a:t>
            </a:r>
            <a:endParaRPr lang="en-US" sz="16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80B0CCBE-6392-342C-0E95-FEC60C639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75" y="441325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27365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F38B6-F9DC-5BE2-227A-8347BEBA0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036598"/>
          </a:xfrm>
        </p:spPr>
        <p:txBody>
          <a:bodyPr>
            <a:normAutofit/>
          </a:bodyPr>
          <a:lstStyle/>
          <a:p>
            <a:pPr marL="342900" lvl="0" indent="-342900"/>
            <a:r>
              <a:rPr lang="bg-BG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</a:rPr>
              <a:t/>
            </a:r>
            <a:br>
              <a:rPr lang="bg-BG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</a:rPr>
            </a:br>
            <a:r>
              <a:rPr lang="bg-BG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Проект „</a:t>
            </a:r>
            <a:r>
              <a:rPr lang="bg-BG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Модернизация на образователната среда - въвеждане на мерки за енергийна ефективност на сградата на Средно училище "Никола Вапцаров" с. Карапелит, община Добричка“</a:t>
            </a:r>
            <a:r>
              <a:rPr lang="bg-BG" sz="16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g-BG" sz="16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Обща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та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стойност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проекта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е 1 069 084,59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лв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 </a:t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Период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на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из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п</a:t>
            </a:r>
            <a:r>
              <a:rPr lang="en-US" sz="160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ълнение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: 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05.01.2024 г.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-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31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05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.202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6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 г.</a:t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Проектът предвижда модернизация на образователната среда - въвеждане на мерки за енергийна ефективност на сградата на Средно училище "Никола Вапцаров" с. Карапелит, община Добричка. Предвижда се въвеждане на следните енергоспестяващи мерки: Топлоизолиране на покривни конструкции; Въвеждане на система за отопление/охлаждане с термо-помпени агрегати „въздух-въздух“; Подмяна на осветителни тела; Изграждане на хибридна фотоволтаична система за производство на електроенергия за собствени нужди; Въвеждане на система за подготовка на БГВ с термодинамични електрически отоплители; Система за сградна автоматизация и управление, в т.ч. мониторинг на потреблението на енергия. Ще бъде доставено ново оборудване и обзавеждане за помещенията на Средно училище "Никола Вапцаров" с. Карапелит.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646AEF3D-B430-FA21-3363-C4E2B14903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75" y="441325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5861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07076" y="418011"/>
            <a:ext cx="10814858" cy="6572010"/>
          </a:xfrm>
        </p:spPr>
        <p:txBody>
          <a:bodyPr>
            <a:normAutofit/>
          </a:bodyPr>
          <a:lstStyle/>
          <a:p>
            <a:r>
              <a:rPr lang="bg-BG" sz="2800" b="1" dirty="0"/>
              <a:t>   </a:t>
            </a:r>
            <a:r>
              <a:rPr lang="bg-BG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РАЗХОДНА ЧАСТ ПО ФУНКЦИИ ПРОЕКТОБЮДЖЕТ 20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bg-BG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година</a:t>
            </a:r>
            <a:r>
              <a:rPr lang="bg-BG" sz="2200" dirty="0"/>
              <a:t/>
            </a:r>
            <a:br>
              <a:rPr lang="bg-BG" sz="2200" dirty="0"/>
            </a:br>
            <a:endParaRPr lang="bg-BG" sz="2200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2787404"/>
              </p:ext>
            </p:extLst>
          </p:nvPr>
        </p:nvGraphicFramePr>
        <p:xfrm>
          <a:off x="801189" y="862151"/>
          <a:ext cx="8194764" cy="59197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4120">
                  <a:extLst>
                    <a:ext uri="{9D8B030D-6E8A-4147-A177-3AD203B41FA5}">
                      <a16:colId xmlns:a16="http://schemas.microsoft.com/office/drawing/2014/main" val="1977855392"/>
                    </a:ext>
                  </a:extLst>
                </a:gridCol>
                <a:gridCol w="1623379">
                  <a:extLst>
                    <a:ext uri="{9D8B030D-6E8A-4147-A177-3AD203B41FA5}">
                      <a16:colId xmlns:a16="http://schemas.microsoft.com/office/drawing/2014/main" val="1459953486"/>
                    </a:ext>
                  </a:extLst>
                </a:gridCol>
                <a:gridCol w="1358636">
                  <a:extLst>
                    <a:ext uri="{9D8B030D-6E8A-4147-A177-3AD203B41FA5}">
                      <a16:colId xmlns:a16="http://schemas.microsoft.com/office/drawing/2014/main" val="4064039489"/>
                    </a:ext>
                  </a:extLst>
                </a:gridCol>
                <a:gridCol w="1241470">
                  <a:extLst>
                    <a:ext uri="{9D8B030D-6E8A-4147-A177-3AD203B41FA5}">
                      <a16:colId xmlns:a16="http://schemas.microsoft.com/office/drawing/2014/main" val="1568546870"/>
                    </a:ext>
                  </a:extLst>
                </a:gridCol>
                <a:gridCol w="1328228">
                  <a:extLst>
                    <a:ext uri="{9D8B030D-6E8A-4147-A177-3AD203B41FA5}">
                      <a16:colId xmlns:a16="http://schemas.microsoft.com/office/drawing/2014/main" val="1208525699"/>
                    </a:ext>
                  </a:extLst>
                </a:gridCol>
                <a:gridCol w="1118931">
                  <a:extLst>
                    <a:ext uri="{9D8B030D-6E8A-4147-A177-3AD203B41FA5}">
                      <a16:colId xmlns:a16="http://schemas.microsoft.com/office/drawing/2014/main" val="1163865066"/>
                    </a:ext>
                  </a:extLst>
                </a:gridCol>
              </a:tblGrid>
              <a:tr h="704074">
                <a:tc rowSpan="2"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ФУНКЦИЯ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accent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 </a:t>
                      </a:r>
                      <a:endParaRPr lang="bg-BG" sz="1100" b="1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 </a:t>
                      </a: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НАЧАЛЕН ПЛАН 20</a:t>
                      </a:r>
                      <a:r>
                        <a:rPr lang="en-US" sz="1100" b="1" dirty="0">
                          <a:effectLst/>
                        </a:rPr>
                        <a:t>2</a:t>
                      </a:r>
                      <a:r>
                        <a:rPr lang="bg-BG" sz="1100" b="1" dirty="0">
                          <a:effectLst/>
                        </a:rPr>
                        <a:t>3 г.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 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ПЛАН 20</a:t>
                      </a:r>
                      <a:r>
                        <a:rPr lang="en-US" sz="1100" b="1" dirty="0">
                          <a:effectLst/>
                        </a:rPr>
                        <a:t>2</a:t>
                      </a:r>
                      <a:r>
                        <a:rPr lang="bg-BG" sz="1100" b="1" dirty="0">
                          <a:effectLst/>
                        </a:rPr>
                        <a:t>4 г.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ПРОЕКТ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742114"/>
                  </a:ext>
                </a:extLst>
              </a:tr>
              <a:tr h="352037">
                <a:tc gridSpan="2"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Държавни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дейности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Местни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дейности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>
                          <a:effectLst/>
                        </a:rPr>
                        <a:t>Държавни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>
                          <a:effectLst/>
                        </a:rPr>
                        <a:t>дейности</a:t>
                      </a:r>
                      <a:endParaRPr lang="bg-BG" sz="11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Местни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дейности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/>
                </a:tc>
                <a:extLst>
                  <a:ext uri="{0D108BD9-81ED-4DB2-BD59-A6C34878D82A}">
                    <a16:rowId xmlns:a16="http://schemas.microsoft.com/office/drawing/2014/main" val="396310797"/>
                  </a:ext>
                </a:extLst>
              </a:tr>
              <a:tr h="52805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Общи държавни служби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ОА и </a:t>
                      </a:r>
                      <a:r>
                        <a:rPr lang="bg-BG" sz="1100" b="1" dirty="0" err="1">
                          <a:solidFill>
                            <a:schemeClr val="tx1"/>
                          </a:solidFill>
                          <a:effectLst/>
                        </a:rPr>
                        <a:t>ОбС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3 071 600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1 806 472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2 810 800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 smtClean="0">
                          <a:effectLst/>
                        </a:rPr>
                        <a:t>2 066 191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267269"/>
                  </a:ext>
                </a:extLst>
              </a:tr>
              <a:tr h="105611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Отбрана и сигурност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Оперативни дежурни,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Обществени възпитатели,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Районни полицейски инспектори, Детски </a:t>
                      </a:r>
                      <a:r>
                        <a:rPr lang="bg-BG" sz="1100" b="1" dirty="0" err="1">
                          <a:solidFill>
                            <a:schemeClr val="tx1"/>
                          </a:solidFill>
                          <a:effectLst/>
                        </a:rPr>
                        <a:t>педаг.стаи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301 334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130 000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344 131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100 000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/>
                </a:tc>
                <a:extLst>
                  <a:ext uri="{0D108BD9-81ED-4DB2-BD59-A6C34878D82A}">
                    <a16:rowId xmlns:a16="http://schemas.microsoft.com/office/drawing/2014/main" val="2434492662"/>
                  </a:ext>
                </a:extLst>
              </a:tr>
              <a:tr h="7040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Образование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Детски градини, Училища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12 619 671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 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12 858 115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 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6332579"/>
                  </a:ext>
                </a:extLst>
              </a:tr>
              <a:tr h="3520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Здравеопазване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Здравен кабинет,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Здравен медиатор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352 489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30 000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411 580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30 000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/>
                </a:tc>
                <a:extLst>
                  <a:ext uri="{0D108BD9-81ED-4DB2-BD59-A6C34878D82A}">
                    <a16:rowId xmlns:a16="http://schemas.microsoft.com/office/drawing/2014/main" val="1068798290"/>
                  </a:ext>
                </a:extLst>
              </a:tr>
              <a:tr h="7040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Социално подпомагане и грижи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ДПЛД, ЦНСТ, ДСП,Асистентска подкрепа, Временна заетост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3 404 201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1 059 500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4 386 730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1 047 000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557502"/>
                  </a:ext>
                </a:extLst>
              </a:tr>
              <a:tr h="105611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Жилищно строителство, благоустройство,комунално стопанство и опазване на околнатасреда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БКС,Озеленяване, Чистота,Осветление на улици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 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10 836 645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 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effectLst/>
                        </a:rPr>
                        <a:t>11 155 872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/>
                </a:tc>
                <a:extLst>
                  <a:ext uri="{0D108BD9-81ED-4DB2-BD59-A6C34878D82A}">
                    <a16:rowId xmlns:a16="http://schemas.microsoft.com/office/drawing/2014/main" val="3670565284"/>
                  </a:ext>
                </a:extLst>
              </a:tr>
              <a:tr h="3520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Култура и религ. дейности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>
                          <a:solidFill>
                            <a:schemeClr val="tx1"/>
                          </a:solidFill>
                          <a:effectLst/>
                        </a:rPr>
                        <a:t>Читалища, Културен календар,Спорт</a:t>
                      </a:r>
                      <a:endParaRPr lang="bg-BG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 smtClean="0">
                          <a:effectLst/>
                        </a:rPr>
                        <a:t>942 </a:t>
                      </a:r>
                      <a:r>
                        <a:rPr lang="bg-BG" sz="1100" b="1" dirty="0">
                          <a:effectLst/>
                        </a:rPr>
                        <a:t>597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 smtClean="0">
                          <a:effectLst/>
                        </a:rPr>
                        <a:t>337 </a:t>
                      </a:r>
                      <a:r>
                        <a:rPr lang="bg-BG" sz="1100" b="1" dirty="0">
                          <a:effectLst/>
                        </a:rPr>
                        <a:t>965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 smtClean="0">
                          <a:effectLst/>
                        </a:rPr>
                        <a:t>859 </a:t>
                      </a:r>
                      <a:r>
                        <a:rPr lang="bg-BG" sz="1100" b="1" dirty="0">
                          <a:effectLst/>
                        </a:rPr>
                        <a:t>606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100" b="1" dirty="0" smtClean="0">
                          <a:effectLst/>
                        </a:rPr>
                        <a:t>332 </a:t>
                      </a:r>
                      <a:r>
                        <a:rPr lang="bg-BG" sz="1100" b="1" dirty="0">
                          <a:effectLst/>
                        </a:rPr>
                        <a:t>000</a:t>
                      </a:r>
                      <a:endParaRPr lang="bg-BG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74" marR="35774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740647"/>
                  </a:ext>
                </a:extLst>
              </a:tr>
            </a:tbl>
          </a:graphicData>
        </a:graphic>
      </p:graphicFrame>
      <p:pic>
        <p:nvPicPr>
          <p:cNvPr id="5" name="Picture 2" descr="https://www.dobrichka.bg/images/dobrichka-bg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28" y="346777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566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77334" y="515052"/>
            <a:ext cx="8596668" cy="1320800"/>
          </a:xfrm>
        </p:spPr>
        <p:txBody>
          <a:bodyPr>
            <a:normAutofit/>
          </a:bodyPr>
          <a:lstStyle/>
          <a:p>
            <a:r>
              <a:rPr lang="bg-BG" sz="2800" b="1" dirty="0"/>
              <a:t> </a:t>
            </a:r>
            <a:endParaRPr lang="bg-BG" dirty="0"/>
          </a:p>
        </p:txBody>
      </p:sp>
      <p:pic>
        <p:nvPicPr>
          <p:cNvPr id="4" name="Picture 2" descr="https://www.dobrichka.bg/images/dobrichka-bg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45" y="346777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211844"/>
              </p:ext>
            </p:extLst>
          </p:nvPr>
        </p:nvGraphicFramePr>
        <p:xfrm>
          <a:off x="706581" y="515052"/>
          <a:ext cx="8628609" cy="50924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4179">
                  <a:extLst>
                    <a:ext uri="{9D8B030D-6E8A-4147-A177-3AD203B41FA5}">
                      <a16:colId xmlns:a16="http://schemas.microsoft.com/office/drawing/2014/main" val="4140330925"/>
                    </a:ext>
                  </a:extLst>
                </a:gridCol>
                <a:gridCol w="1281720">
                  <a:extLst>
                    <a:ext uri="{9D8B030D-6E8A-4147-A177-3AD203B41FA5}">
                      <a16:colId xmlns:a16="http://schemas.microsoft.com/office/drawing/2014/main" val="1214870841"/>
                    </a:ext>
                  </a:extLst>
                </a:gridCol>
                <a:gridCol w="1213221">
                  <a:extLst>
                    <a:ext uri="{9D8B030D-6E8A-4147-A177-3AD203B41FA5}">
                      <a16:colId xmlns:a16="http://schemas.microsoft.com/office/drawing/2014/main" val="3027424595"/>
                    </a:ext>
                  </a:extLst>
                </a:gridCol>
                <a:gridCol w="1246909">
                  <a:extLst>
                    <a:ext uri="{9D8B030D-6E8A-4147-A177-3AD203B41FA5}">
                      <a16:colId xmlns:a16="http://schemas.microsoft.com/office/drawing/2014/main" val="208294562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352064088"/>
                    </a:ext>
                  </a:extLst>
                </a:gridCol>
                <a:gridCol w="1529540">
                  <a:extLst>
                    <a:ext uri="{9D8B030D-6E8A-4147-A177-3AD203B41FA5}">
                      <a16:colId xmlns:a16="http://schemas.microsoft.com/office/drawing/2014/main" val="3679214030"/>
                    </a:ext>
                  </a:extLst>
                </a:gridCol>
              </a:tblGrid>
              <a:tr h="717318">
                <a:tc rowSpan="2"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05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05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solidFill>
                            <a:schemeClr val="tx1"/>
                          </a:solidFill>
                          <a:effectLst/>
                        </a:rPr>
                        <a:t>ФУНКЦИЯ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05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05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accent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</a:rPr>
                        <a:t> </a:t>
                      </a:r>
                      <a:endParaRPr lang="bg-BG" sz="1050" b="1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</a:rPr>
                        <a:t> </a:t>
                      </a:r>
                      <a:endParaRPr lang="bg-BG" sz="105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НАЧАЛЕН ПЛАН 20</a:t>
                      </a:r>
                      <a:r>
                        <a:rPr lang="en-US" sz="1050" b="1" dirty="0">
                          <a:effectLst/>
                        </a:rPr>
                        <a:t>2</a:t>
                      </a:r>
                      <a:r>
                        <a:rPr lang="bg-BG" sz="1050" b="1" dirty="0">
                          <a:effectLst/>
                        </a:rPr>
                        <a:t>3 г.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</a:rPr>
                        <a:t> 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ПЛАН 20</a:t>
                      </a:r>
                      <a:r>
                        <a:rPr lang="en-US" sz="1050" b="1" dirty="0">
                          <a:effectLst/>
                        </a:rPr>
                        <a:t>24 </a:t>
                      </a:r>
                      <a:r>
                        <a:rPr lang="bg-BG" sz="1050" b="1" dirty="0">
                          <a:effectLst/>
                        </a:rPr>
                        <a:t>г.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ПРОЕКТ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019312"/>
                  </a:ext>
                </a:extLst>
              </a:tr>
              <a:tr h="352433">
                <a:tc gridSpan="2"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Държавни дейности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Местни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дейности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Държавни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дейности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Местни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дейности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1671628"/>
                  </a:ext>
                </a:extLst>
              </a:tr>
              <a:tr h="18119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solidFill>
                            <a:schemeClr val="tx1"/>
                          </a:solidFill>
                          <a:effectLst/>
                        </a:rPr>
                        <a:t>Икономически дейности и услуги</a:t>
                      </a:r>
                      <a:endParaRPr lang="bg-BG" sz="105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solidFill>
                            <a:schemeClr val="tx1"/>
                          </a:solidFill>
                          <a:effectLst/>
                        </a:rPr>
                        <a:t>Изграждане, ремонт и поддържане на уличната мрежа, </a:t>
                      </a:r>
                      <a:r>
                        <a:rPr lang="bg-BG" sz="1050" b="1" dirty="0" err="1" smtClean="0">
                          <a:solidFill>
                            <a:schemeClr val="tx1"/>
                          </a:solidFill>
                          <a:effectLst/>
                        </a:rPr>
                        <a:t>Др.д-сти</a:t>
                      </a:r>
                      <a:r>
                        <a:rPr lang="bg-BG" sz="105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bg-BG" sz="1050" b="1" dirty="0">
                          <a:solidFill>
                            <a:schemeClr val="tx1"/>
                          </a:solidFill>
                          <a:effectLst/>
                        </a:rPr>
                        <a:t>по икономиката,  </a:t>
                      </a:r>
                      <a:r>
                        <a:rPr lang="bg-BG" sz="1050" b="1" dirty="0" err="1" smtClean="0">
                          <a:solidFill>
                            <a:schemeClr val="tx1"/>
                          </a:solidFill>
                          <a:effectLst/>
                        </a:rPr>
                        <a:t>Др.д-сти</a:t>
                      </a:r>
                      <a:r>
                        <a:rPr lang="bg-BG" sz="105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bg-BG" sz="1050" b="1" dirty="0">
                          <a:solidFill>
                            <a:schemeClr val="tx1"/>
                          </a:solidFill>
                          <a:effectLst/>
                        </a:rPr>
                        <a:t>по транспорта, Зимно поддържане и </a:t>
                      </a:r>
                      <a:r>
                        <a:rPr lang="bg-BG" sz="1050" b="1" dirty="0" err="1" smtClean="0">
                          <a:solidFill>
                            <a:schemeClr val="tx1"/>
                          </a:solidFill>
                          <a:effectLst/>
                        </a:rPr>
                        <a:t>снегопочиств</a:t>
                      </a:r>
                      <a:r>
                        <a:rPr lang="bg-BG" sz="1050" b="1" dirty="0" smtClean="0">
                          <a:solidFill>
                            <a:schemeClr val="tx1"/>
                          </a:solidFill>
                          <a:effectLst/>
                        </a:rPr>
                        <a:t>. на общински пътища</a:t>
                      </a:r>
                      <a:endParaRPr lang="bg-BG" sz="105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 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05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05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3 595 429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 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05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05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 smtClean="0">
                          <a:effectLst/>
                        </a:rPr>
                        <a:t>2 985 826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/>
                </a:tc>
                <a:extLst>
                  <a:ext uri="{0D108BD9-81ED-4DB2-BD59-A6C34878D82A}">
                    <a16:rowId xmlns:a16="http://schemas.microsoft.com/office/drawing/2014/main" val="1899336326"/>
                  </a:ext>
                </a:extLst>
              </a:tr>
              <a:tr h="5348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>
                          <a:solidFill>
                            <a:schemeClr val="tx1"/>
                          </a:solidFill>
                          <a:effectLst/>
                        </a:rPr>
                        <a:t>Разходи некласифицирани в др.функции</a:t>
                      </a:r>
                      <a:endParaRPr lang="bg-BG" sz="105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05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 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05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3</a:t>
                      </a:r>
                      <a:r>
                        <a:rPr lang="en-US" sz="1050" b="1" dirty="0">
                          <a:effectLst/>
                        </a:rPr>
                        <a:t>00 000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 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200 000</a:t>
                      </a:r>
                    </a:p>
                  </a:txBody>
                  <a:tcPr marL="9344" marR="9344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616963"/>
                  </a:ext>
                </a:extLst>
              </a:tr>
              <a:tr h="5348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solidFill>
                            <a:schemeClr val="tx1"/>
                          </a:solidFill>
                          <a:effectLst/>
                        </a:rPr>
                        <a:t>Финансиране на делегирани  държавни дейности  със собствени средства</a:t>
                      </a:r>
                      <a:endParaRPr lang="bg-BG" sz="105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05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 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05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1 719 542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 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05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2 300 000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243251"/>
                  </a:ext>
                </a:extLst>
              </a:tr>
              <a:tr h="5348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05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solidFill>
                            <a:schemeClr val="tx1"/>
                          </a:solidFill>
                          <a:effectLst/>
                        </a:rPr>
                        <a:t>ОБЩ РАЗМЕР НА РАЗХОДИТЕ</a:t>
                      </a:r>
                      <a:endParaRPr lang="bg-BG" sz="105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bg-BG" sz="105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05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20 691 892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</a:rPr>
                        <a:t> 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05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19 815 553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05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21 670 962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05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20 216 889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8442949"/>
                  </a:ext>
                </a:extLst>
              </a:tr>
              <a:tr h="53487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solidFill>
                            <a:schemeClr val="tx1"/>
                          </a:solidFill>
                          <a:effectLst/>
                        </a:rPr>
                        <a:t>ОБЩО РАЗХОДИ ПО БЮДЖЕТА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solidFill>
                            <a:schemeClr val="tx1"/>
                          </a:solidFill>
                          <a:effectLst/>
                        </a:rPr>
                        <a:t>/ДЪРЖАВНИ И МЕСТНИ ДЕЙНОСТИ/</a:t>
                      </a:r>
                      <a:endParaRPr lang="bg-BG" sz="105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40 507 445</a:t>
                      </a:r>
                      <a:endParaRPr lang="bg-BG" dirty="0"/>
                    </a:p>
                  </a:txBody>
                  <a:tcPr marL="9344" marR="9344" marT="0" marB="0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050" b="1" dirty="0">
                          <a:effectLst/>
                        </a:rPr>
                        <a:t>41 887 851</a:t>
                      </a:r>
                      <a:endParaRPr lang="bg-BG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44" marR="9344" marT="0" marB="0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086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92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6D2B7-8621-5854-7B2B-0618B7CAA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598" y="457992"/>
            <a:ext cx="9038294" cy="5311832"/>
          </a:xfrm>
        </p:spPr>
        <p:txBody>
          <a:bodyPr>
            <a:normAutofit fontScale="90000"/>
          </a:bodyPr>
          <a:lstStyle/>
          <a:p>
            <a:r>
              <a:rPr lang="bg-BG" sz="1800" b="1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800" b="1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b="1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Предложеният </a:t>
            </a:r>
            <a:r>
              <a:rPr lang="bg-BG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проект </a:t>
            </a:r>
            <a:r>
              <a:rPr lang="bg-BG" sz="1800" b="1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bg-BG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бюджет на Община Добричка, първият за новия общински мандат (2023-2027), е разработен в съответствие с разпоредбите на</a:t>
            </a:r>
            <a:r>
              <a:rPr lang="bg-BG" sz="1800" b="1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bg-BG" sz="1800" b="1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Закона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 държавния бюджет на Република България  за 20</a:t>
            </a:r>
            <a:r>
              <a:rPr lang="ru-RU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24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г., приет от НС на 21.12.2023 г.  и обнародван в бр. 108 от 30.12.2023 г. на </a:t>
            </a: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ДВ;  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Закона за публичните финанси</a:t>
            </a: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b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ПМС №193/12.10.2023 г. за определяне на МРЗ от 01.01.2024 г.;</a:t>
            </a:r>
            <a:br>
              <a:rPr lang="bg-BG" sz="18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РМС №346/2023 г. за приемане на стандарти за делегираните от държавата дейности с натурални и стойностни показатели за 2024 г. и Решение №847/2023 г. за неговото изпълнение; </a:t>
            </a: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Наредбата за  условията и реда за съставяне на тригодишна бюджетна прогноза за местните дейности и за съставяне, приемане, изпълнение и отчитане на общинския бюджет на Община Добричка;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Проекта на Постановление  на Министерски съвет за изпълнение на държавния бюджет на Република България за 2024 г.;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Предложенията на кметове на кметства и кметски наместници, директори на дирекции и началници на отдели.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Основна цел на Проектобюджет 2024 е запазване на финансовата устойчивост и стабилност на Община Добричка. Приоритет е усвояването на средства от европейските фондове, подобряване облика на населените места, уличната мрежа, благоустрояването, преодоляване на безработицата.</a:t>
            </a:r>
            <a:b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b="1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>
              <a:solidFill>
                <a:schemeClr val="accent2"/>
              </a:solidFill>
            </a:endParaRPr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1BE0559D-8C64-B59B-DDAE-05DA8A8CAA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098" y="290497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591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93959" y="789710"/>
            <a:ext cx="8596668" cy="5112326"/>
          </a:xfrm>
        </p:spPr>
        <p:txBody>
          <a:bodyPr>
            <a:normAutofit fontScale="90000"/>
          </a:bodyPr>
          <a:lstStyle/>
          <a:p>
            <a:pPr>
              <a:buSzPct val="80000"/>
            </a:pPr>
            <a:r>
              <a:rPr lang="bg-BG" sz="20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Проект на </a:t>
            </a:r>
            <a:r>
              <a:rPr lang="bg-BG" sz="2000" b="1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приходите по </a:t>
            </a:r>
            <a:r>
              <a:rPr lang="bg-BG" sz="20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бюджета на Община Добричка за 2024 </a:t>
            </a:r>
            <a:r>
              <a:rPr lang="bg-BG" sz="2000" b="1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година </a:t>
            </a:r>
            <a:r>
              <a:rPr lang="en-US" sz="2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6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Приходната </a:t>
            </a:r>
            <a:r>
              <a:rPr lang="bg-BG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част на проекта </a:t>
            </a:r>
            <a:r>
              <a:rPr lang="bg-BG" sz="18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бюджет на Община Добричка е </a:t>
            </a:r>
            <a:r>
              <a:rPr lang="bg-BG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bg-BG" sz="18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съответствие </a:t>
            </a:r>
            <a:r>
              <a:rPr lang="bg-BG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 прогнозата за размера на </a:t>
            </a:r>
            <a:r>
              <a:rPr lang="bg-BG" sz="18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собствените приходи </a:t>
            </a:r>
            <a:r>
              <a:rPr lang="bg-BG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имуществени данъци и местни </a:t>
            </a:r>
            <a:r>
              <a:rPr lang="bg-BG" sz="18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такси, и бюджетните взаимоотношения на общината с Централния бюджет, </a:t>
            </a:r>
            <a:r>
              <a:rPr lang="bg-BG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общо в размер на </a:t>
            </a:r>
            <a:r>
              <a:rPr lang="bg-BG" sz="18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41 887 851 лв</a:t>
            </a:r>
            <a:r>
              <a:rPr lang="bg-BG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8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Бюджетните </a:t>
            </a:r>
            <a:r>
              <a:rPr lang="bg-BG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трансфери за Община Добричка, определени в чл. 53 от ЗДБРБ за 2024 г. са  в размер на </a:t>
            </a:r>
            <a:r>
              <a:rPr lang="bg-BG" sz="18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27 260 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783</a:t>
            </a:r>
            <a:r>
              <a:rPr lang="bg-BG" sz="18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лв.</a:t>
            </a:r>
            <a:r>
              <a:rPr lang="bg-BG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Увеличението спрямо 2023 г. е </a:t>
            </a:r>
            <a:r>
              <a:rPr lang="bg-BG" sz="18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1 911 729 лв.</a:t>
            </a:r>
            <a:r>
              <a:rPr lang="bg-BG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както следва</a:t>
            </a:r>
            <a:r>
              <a:rPr lang="bg-BG" sz="18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bg-BG" sz="18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b="1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19</a:t>
            </a:r>
            <a:r>
              <a:rPr lang="bg-BG" sz="18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414 083 лв.  обща субсидия за делегираните от държавата дейности</a:t>
            </a:r>
            <a: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/увеличение с 1 861 483 лв./;</a:t>
            </a:r>
            <a: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2 789 400 лв. обща изравнителна субсидия  за местните дейности</a:t>
            </a:r>
            <a: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/увеличение с 5 300 лв./;</a:t>
            </a:r>
            <a: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505 500 лв. за зимно поддържане и </a:t>
            </a:r>
            <a:r>
              <a:rPr lang="bg-BG" sz="18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снегопочистване</a:t>
            </a:r>
            <a: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/увеличение с 500 лв./;</a:t>
            </a:r>
            <a: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4 322 400 лв. целева субсидия за капиталови разходи</a:t>
            </a:r>
            <a: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latin typeface="Times New Roman" panose="02020603050405020304" pitchFamily="18" charset="0"/>
                <a:ea typeface="Century Gothic" panose="020B0502020202020204" pitchFamily="34" charset="0"/>
                <a:cs typeface="Times New Roman" panose="02020603050405020304" pitchFamily="18" charset="0"/>
              </a:rPr>
              <a:t>/увеличение с 6 200 лв./;</a:t>
            </a:r>
            <a:r>
              <a:rPr lang="en-US" sz="1800" dirty="0">
                <a:solidFill>
                  <a:schemeClr val="accent2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bg-BG" sz="18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229 400 лв. трансфери за други целеви разходи за местни дейности</a:t>
            </a:r>
            <a: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/увеличение с 38 200 лв./.</a:t>
            </a:r>
            <a: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bg-BG" sz="1800" dirty="0">
              <a:solidFill>
                <a:schemeClr val="accent2"/>
              </a:solidFill>
            </a:endParaRPr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1BE0559D-8C64-B59B-DDAE-05DA8A8CAA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098" y="290497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428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0A28A-2DDA-73A1-620F-ADA9A059F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511040"/>
          </a:xfrm>
        </p:spPr>
        <p:txBody>
          <a:bodyPr>
            <a:normAutofit/>
          </a:bodyPr>
          <a:lstStyle/>
          <a:p>
            <a:pPr marL="342900" lvl="0" indent="-342900"/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b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Тенденцията 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увеличението на трансферите от държавния бюджет е в съответствие с Решения на Министерски съвет за повишаване на стандартите за делегираните от държавата дейности и Постановление на Министерския съвет за увеличение размера на минималната работна заплата от 1-ви януари 2024 година с 19,6 % (от 780 на 933 лв.), съгласно влезлите в сила промени в КТ и приложеният нов начин на определянето й.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Анализирайки изпълнението на собствените приходи от местни данъци и такси през 2023 г., и предприемане и активиране на действия от страна на общинската администрация, в проекта на бюджет са планирани собствени средства в размер </a:t>
            </a:r>
            <a:r>
              <a:rPr lang="bg-BG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7 191 200 лв</a:t>
            </a: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., в повече с </a:t>
            </a:r>
            <a:r>
              <a:rPr lang="bg-BG" sz="16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956 825 лв.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Всички фактори, които влияят на разходите по общинския бюджет, като увеличение на средствата за работни заплати, увеличението на цените на тока и горивата, на строителните материали, стоки и услуги, са отчетени при определянето и финансирането на приоритетните дейности, които ще се изпълняват през 2024 година, в т.ч. и за строителната програма. </a:t>
            </a:r>
            <a: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1600" dirty="0">
              <a:solidFill>
                <a:schemeClr val="accent2"/>
              </a:solidFill>
            </a:endParaRPr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9A21DD74-BAAB-156B-C452-60351AEB5E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75" y="441325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37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5058E-AA7D-C0A1-7B27-98CCA8103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189873" cy="4938944"/>
          </a:xfrm>
        </p:spPr>
        <p:txBody>
          <a:bodyPr>
            <a:normAutofit fontScale="90000"/>
          </a:bodyPr>
          <a:lstStyle/>
          <a:p>
            <a:pPr marL="228600" indent="220980"/>
            <a:r>
              <a:rPr lang="bg-BG" sz="20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20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20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Проект на разходите по функции по бюджета </a:t>
            </a:r>
            <a:r>
              <a:rPr lang="bg-BG" sz="2000" b="1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Община </a:t>
            </a:r>
            <a:r>
              <a:rPr lang="bg-BG" sz="20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Добричка за 2024 </a:t>
            </a:r>
            <a:r>
              <a:rPr lang="bg-BG" sz="2000" b="1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година </a:t>
            </a:r>
            <a:r>
              <a:rPr lang="en-US" sz="20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0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b="1" u="none" strike="noStrike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„Общи държавни служби”				                     </a:t>
            </a:r>
            <a:r>
              <a:rPr lang="en-US" sz="1800" b="1" u="sng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bg-BG" sz="1800" b="1" u="sng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ru-RU" sz="18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6 </a:t>
            </a:r>
            <a:r>
              <a:rPr lang="ru-RU" sz="1800" b="1" u="sng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876 991 </a:t>
            </a:r>
            <a:r>
              <a:rPr lang="bg-BG" sz="18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лв.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Със средствата, определени по ЗДБРБ се  финансират разходите за персонал на кметовете, кметските наместници и на служителите в общинската администрацията. Ресурсът за кметски наместници не е включен в сумата на стандарта за 2024 година. Очакват се допълнителни средства от държавния бюджет с Постановление на Министерския съвет за възнаграждения на кметските наместници. 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Разчетеното увеличение в размер на 1,1 </a:t>
            </a: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% 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стандарти е недостатъчно и се налага с общински приходи да се финансира допълнително щатна численост, заплати, осигурителни вноски и др. </a:t>
            </a:r>
            <a:r>
              <a:rPr lang="bg-BG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ъзнаграждения,</a:t>
            </a:r>
            <a:r>
              <a:rPr lang="bg-BG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както и увеличение на доходите с 10 на сто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С общински приходи се финансират възнагражденията на председателя на общинския съвет и общинските съветници, издръжката  на общинската администрация и общинския съвет.</a:t>
            </a:r>
            <a:r>
              <a:rPr lang="bg-BG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държавно финансиране							</a:t>
            </a:r>
            <a:r>
              <a:rPr lang="bg-BG" sz="1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		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2 810 800 лв.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общинско финансиране							      		 </a:t>
            </a: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2 066 191 лв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допълнително финансиране на делегираната държавна дейност	          2 000 000 лв.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b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E95C39AE-0716-FC4B-00CB-F5913A0F6D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75" y="441325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300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70122-E475-7338-1E4F-D97533C77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87767"/>
            <a:ext cx="8596668" cy="4492101"/>
          </a:xfrm>
        </p:spPr>
        <p:txBody>
          <a:bodyPr>
            <a:normAutofit fontScale="90000"/>
          </a:bodyPr>
          <a:lstStyle/>
          <a:p>
            <a:pPr marL="342900" lvl="0" indent="-342900"/>
            <a:r>
              <a:rPr lang="bg-BG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br>
              <a:rPr lang="bg-BG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„Отбрана и сигурност”			</a:t>
            </a:r>
            <a:r>
              <a:rPr lang="en-US" sz="1800" b="1" u="sng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1800" b="1" u="sng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1800" b="1" u="sng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</a:t>
            </a:r>
            <a:r>
              <a:rPr lang="en-US" sz="1800" b="1" u="sng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bg-BG" sz="1800" b="1" u="sng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444 </a:t>
            </a:r>
            <a:r>
              <a:rPr lang="bg-BG" sz="1800" b="1" u="sng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131 лв.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Със средствата по стандарти са разчетени средства за </a:t>
            </a: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възнаграждения и издръжка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местната комисия за борба срещу противообществените прояви на малолетни и непълнолетни, за обществени възпитатели и денонощните оперативни дежурни, за текуща издръжка на районните полицейски инспектори и детска педагогическа стая. Със собствени приходи се финансират дейностите по плана за защита при бедствия и </a:t>
            </a:r>
            <a:r>
              <a:rPr lang="bg-BG" sz="180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аварии,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за неотложни и непредвидени разходи, свързани със защита на населението.       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държавно финансиране 						 </a:t>
            </a:r>
            <a:r>
              <a:rPr lang="ru-RU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250 129 лв.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преходен остатък								  94 002 лв.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общинско финансиране						 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bg-BG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100 000 лв.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1800" u="none" strike="noStrike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>
              <a:solidFill>
                <a:schemeClr val="accent2"/>
              </a:solidFill>
            </a:endParaRPr>
          </a:p>
        </p:txBody>
      </p:sp>
      <p:pic>
        <p:nvPicPr>
          <p:cNvPr id="3" name="Picture 2" descr="https://www.dobrichka.bg/images/dobrichka-bg-logo.png">
            <a:extLst>
              <a:ext uri="{FF2B5EF4-FFF2-40B4-BE49-F238E27FC236}">
                <a16:creationId xmlns:a16="http://schemas.microsoft.com/office/drawing/2014/main" id="{CCA5DA45-188D-BE49-6B50-625B556C3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75" y="441325"/>
            <a:ext cx="5715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5469629"/>
      </p:ext>
    </p:extLst>
  </p:cSld>
  <p:clrMapOvr>
    <a:masterClrMapping/>
  </p:clrMapOvr>
</p:sld>
</file>

<file path=ppt/theme/theme1.xml><?xml version="1.0" encoding="utf-8"?>
<a:theme xmlns:a="http://schemas.openxmlformats.org/drawingml/2006/main" name="Фасети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982</TotalTime>
  <Words>284</Words>
  <Application>Microsoft Office PowerPoint</Application>
  <PresentationFormat>Широк екран</PresentationFormat>
  <Paragraphs>255</Paragraphs>
  <Slides>24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24</vt:i4>
      </vt:variant>
    </vt:vector>
  </HeadingPairs>
  <TitlesOfParts>
    <vt:vector size="31" baseType="lpstr">
      <vt:lpstr>Arial</vt:lpstr>
      <vt:lpstr>Calibri</vt:lpstr>
      <vt:lpstr>Century Gothic</vt:lpstr>
      <vt:lpstr>Times New Roman</vt:lpstr>
      <vt:lpstr>Trebuchet MS</vt:lpstr>
      <vt:lpstr>Wingdings 3</vt:lpstr>
      <vt:lpstr>Фасети</vt:lpstr>
      <vt:lpstr>  ОБЩИНА ДОБРИЧКА  ПРОЕКТОБЮДЖЕТ     2024 година</vt:lpstr>
      <vt:lpstr>Презентация на PowerPoint</vt:lpstr>
      <vt:lpstr>   РАЗХОДНА ЧАСТ ПО ФУНКЦИИ ПРОЕКТОБЮДЖЕТ 2024 година </vt:lpstr>
      <vt:lpstr> </vt:lpstr>
      <vt:lpstr> Предложеният проект на бюджет на Община Добричка, първият за новия общински мандат (2023-2027), е разработен в съответствие с разпоредбите на: Закона за държавния бюджет на Република България  за 2024 г., приет от НС на 21.12.2023 г.  и обнародван в бр. 108 от 30.12.2023 г. на ДВ;   Закона за публичните финанси; ПМС №193/12.10.2023 г. за определяне на МРЗ от 01.01.2024 г.; РМС №346/2023 г. за приемане на стандарти за делегираните от държавата дейности с натурални и стойностни показатели за 2024 г. и Решение №847/2023 г. за неговото изпълнение;   Наредбата за  условията и реда за съставяне на тригодишна бюджетна прогноза за местните дейности и за съставяне, приемане, изпълнение и отчитане на общинския бюджет на Община Добричка; Проекта на Постановление  на Министерски съвет за изпълнение на държавния бюджет на Република България за 2024 г.; Предложенията на кметове на кметства и кметски наместници, директори на дирекции и началници на отдели.  Основна цел на Проектобюджет 2024 е запазване на финансовата устойчивост и стабилност на Община Добричка. Приоритет е усвояването на средства от европейските фондове, подобряване облика на населените места, уличната мрежа, благоустрояването, преодоляване на безработицата.               </vt:lpstr>
      <vt:lpstr>Проект на приходите по бюджета на Община Добричка за 2024 година   Приходната част на проекта на бюджет на Община Добричка е в съответствие с прогнозата за размера на собствените приходи - имуществени данъци и местни такси, и бюджетните взаимоотношения на общината с Централния бюджет, общо в размер на 41 887 851 лв.  Бюджетните трансфери за Община Добричка, определени в чл. 53 от ЗДБРБ за 2024 г. са  в размер на 27 260 783 лв. Увеличението спрямо 2023 г. е 1 911 729 лв., както следва: 19 414 083 лв.  обща субсидия за делегираните от държавата дейности /увеличение с 1 861 483 лв./; 2 789 400 лв. обща изравнителна субсидия  за местните дейности /увеличение с 5 300 лв./; 505 500 лв. за зимно поддържане и снегопочистване /увеличение с 500 лв./; 4 322 400 лв. целева субсидия за капиталови разходи /увеличение с 6 200 лв./; 229 400 лв. трансфери за други целеви разходи за местни дейности /увеличение с 38 200 лв./. </vt:lpstr>
      <vt:lpstr>  Тенденцията в увеличението на трансферите от държавния бюджет е в съответствие с Решения на Министерски съвет за повишаване на стандартите за делегираните от държавата дейности и Постановление на Министерския съвет за увеличение размера на минималната работна заплата от 1-ви януари 2024 година с 19,6 % (от 780 на 933 лв.), съгласно влезлите в сила промени в КТ и приложеният нов начин на определянето й. Анализирайки изпълнението на собствените приходи от местни данъци и такси през 2023 г., и предприемане и активиране на действия от страна на общинската администрация, в проекта на бюджет са планирани собствени средства в размер на 7 191 200 лв., в повече с 956 825 лв. Всички фактори, които влияят на разходите по общинския бюджет, като увеличение на средствата за работни заплати, увеличението на цените на тока и горивата, на строителните материали, стоки и услуги, са отчетени при определянето и финансирането на приоритетните дейности, които ще се изпълняват през 2024 година, в т.ч. и за строителната програма.  </vt:lpstr>
      <vt:lpstr> Проект на разходите по функции по бюджета на Община Добричка за 2024 година    Функция „Общи държавни служби”                                6 876 991 лв. Със средствата, определени по ЗДБРБ се  финансират разходите за персонал на кметовете, кметските наместници и на служителите в общинската администрацията. Ресурсът за кметски наместници не е включен в сумата на стандарта за 2024 година. Очакват се допълнителни средства от държавния бюджет с Постановление на Министерския съвет за възнаграждения на кметските наместници.  Разчетеното увеличение в размер на 1,1 %  по стандарти е недостатъчно и се налага с общински приходи да се финансира допълнително щатна численост, заплати, осигурителни вноски и др. възнаграждения, както и увеличение на доходите с 10 на сто. С общински приходи се финансират възнагражденията на председателя на общинския съвет и общинските съветници, издръжката  на общинската администрация и общинския съвет.   - държавно финансиране               2 810 800 лв. - общинско финансиране                2 066 191 лв. - допълнително финансиране на делегираната държавна дейност           2 000 000 лв.   </vt:lpstr>
      <vt:lpstr>        Функция „Отбрана и сигурност”                      444 131 лв.  Със средствата по стандарти са разчетени средства за възнаграждения и издръжка на местната комисия за борба срещу противообществените прояви на малолетни и непълнолетни, за обществени възпитатели и денонощните оперативни дежурни, за текуща издръжка на районните полицейски инспектори и детска педагогическа стая. Със собствени приходи се финансират дейностите по плана за защита при бедствия и аварии, и за неотложни и непредвидени разходи, свързани със защита на населението.         държавно финансиране                250 129 лв. преходен остатък          94 002 лв. общинско финансиране               100 000 лв.   </vt:lpstr>
      <vt:lpstr>       Функция „Образование”                               13 058 115  лв.  Разчетените средства по стандартите са за увеличение на доходите на педагогическите специалисти в системата на предучилищното и училищното образование до ниво от 125 на сто от средната работна заплата за страната за предходната година и свързания с това ръст на осигурителните вноски. В държавния бюджет са предвидени средства за увеличение на норматива за издръжка на дете в детска градина и ученик в неспециализирано училище. Финансирането на издръжката на децата в детските градини е изцяло за сметка на държавния бюджет. Разчетени са средства за увеличението на минималната работна заплата и във връзка с увеличението на максималния осигурителен доход.   - държавно финансиране                                                             11 997 006 лв. - преходен остатък                                        861 109 лв. - допълнително финансиране на делегирана държавна дейност                 200 000 лв. </vt:lpstr>
      <vt:lpstr> Функция „Здравеопазване”                        441 580 лв.  Приоритетите са насочени към финансирането на медицинското обслужване в здравните кабинети в училищата. Разчетените средства са за увеличение на възнагражденията във връзка с новата минимална работна заплата и издръжка на медицинския персонал и здравните медиатори. С общински средства се предвижда капиталов трансфер към МБАЛ гр. Добрич.   - държавно финансиране                                                              286 706 лв. - преходен остатък                                                                                 124 874 лв. - общинско финансиране                                                                         30 000 лв. </vt:lpstr>
      <vt:lpstr>       Функция „Социално осигуряване,подпомагане и грижи”    5 433 730 лв. Увеличението на стандартите е във връзка с увеличението на минималната работна заплата, при съобразяване с Наредбата за стандартите за заплащане на труда на служителите, осъществяващи дейности по предоставяне на социални услуги, които се финансират от държавния бюджет и влиянието на инфлационните процеси в страната.  Разчетените средства са за разходи за персонал в двете специализирани институции и персонала в дейност „Асистентска подкрепа“ и тяхната веществена издръжка. Дом за пълнолетни лица с деменция с.Опанец  с 50 потребители - 1 258 150 лв. и Център за настаняване от семеен тип за пълнолетни лица с деменция с.Опанец с 15 потребители на услугата – 522 900 лв. Продължава предоставянето на социалната услуга „Асистентска подкрепа“, финансирана със средства от държавния бюджет. Обслужват се 214 потребители от 80 социални асистенти и домашни санитари, назначени на трудов договор. Разчетените средства са в размер на 1 501 424 лв. Със собствени приходи се финансира изцяло издръжката на дейност „Домашен социален патронаж”. Обслужват се 500 потребители в 68-те населени места от 10 обекти на домашен социален патронаж в селата Божурово, Ведрина, Владимирово, Паскалево, Победа, Смолница, Стожер, Житница, Дончево и Карапелит.                                                                                                   - държавно финансиране        3 282 474 лв. - преходен остатък         1 104 256 лв. - общинско финансиране        1 047 000 лв. </vt:lpstr>
      <vt:lpstr> Функция „ Жил. строителство, БКС и опазване на ок. среда”   11 155 872 лв.  Ръстът на разходите в тази функция, финансирана основно с общински приходи е значителен спрямо разходите през 2023 г.  Отчитайки ситуацията в сектора за доставка на електроенергия и повишаването на цените на строителните материали сме изправени пред голямо предизвикателство за осигуряване на нормален ритъм на работата по дейностите: „Водоснабдяване и канализация“ – 15 000 лв., „Осветление на улици и площади“ – 796 522 лв., „Изграждане, ремонт и поддържане на уличната мрежа” - 6 523 350 лв., финансирана с част от целевата субсидия за капиталови разходи и собствени приходи, „Други дейности по БКС” – 1 216 000 лв., „Управление на дийностите по опазване на ок. среда“ – 24 000 лв., „Озеленяване“ – 231 000 лв. В дейност  „Чистота” са планирани средства, съгласно утвърдената за 2024 г. План-сметка по чл. 66 от ЗМДТ – 2 350 000 лв. </vt:lpstr>
      <vt:lpstr> Функция „Почивно дело, култура, религиозни дейности”     1 291 606 лв.  За делегираната от държавата дейност „Читалища“ са предвидени отново средства за 47 субсидирани бройки в размер на 786 968 лв. Увеличението на стандарта е във връзка с новата минимална работна заплата. Предвидени са субсидии за футболните клубове, регистрирани на територията на общината – 160 000 лв., разчетени са средства за финансиране на празника на общината, подготовката и провеждането на фолклорния събор в с. Дебрене, за участия във фестивали и културни мероприятия, за обезщетения и за дейността на комисията за културни празници – 272 000 лв.   - държавно финансиране                   786 968 лв. - преходен остатък                    72 638 лв. - общинско финансиране                   432 000 лв. </vt:lpstr>
      <vt:lpstr> Функция „ Икономически дейности и услуги”   2 985 826 лв.  Разходите в тази функция, разпределени по дейности – „Служби и дейности по поддържане, ремонт и изграждане на пътищата” – 2 195 826 лв.,  „ Др.дейности по транспорта” – 347 000 лв. и „Др. дейности по икономиката” – 443 000 лв., се финансират от общински приходи и целеви трансфер за зимно поддържане и снегопочистване, който запазва размера си от 2023 г. – 505 500 лв. </vt:lpstr>
      <vt:lpstr>  Инвестиционните  разходи на Община Добричка са определени на база актуални данни за състоянието на социалната и техническата инфраструктура в населените  места. Общият размер на предвиденото финансиране за 2024 г. за текущ и основен ремонт на улици и сгради, за придобиване на дълготрайни активи и оборудване, за проектиране и др. разходи  възлиза на 8 773 381 лв., в т.ч. с  включени преходни обекти от 2023 г. в размер на 2 291 326 лв. С чл. 107 и Приложение №3 на Закона за държавния бюджет на Република България за 2024 г. е предвиден  инвестиционен ресурс за финансиране на проектиране, строителство, основен ремонт и реконструкция на приоритетни проекти със срок на изпълнение и въвеждане в експлоатация до 31.12.2026 г., като Община Добричка е с одобрено финансиране за пет проекта на стойност 14 550 900 лв.: 1.„Реконструкция на водопроводната мрежа в с. Плачидол и на компрометирани участъци в селата Стефаново и Бранище „Наличие на проектна готовност (ППР)“ – 4 268 000 лв. 2.„Реконструкция на стадиона в село Дончево, ПИ 22988.45.44, Община Добричка, област Добрич“ - 3 862 000 лв. 3.Основен ремонт на път DOB 1104 /III970/ Добрич – Методиево/ - Победа – Полк. Минково – Котленци – Полк. Свещарово – Поп Григорово/ - 3 087 000 лв. 4.Рехабилитация на общински път DOB2100 /III – 7106 Карапелит – Гешаново – Кочмар/Карапелит – Медово – Бенковски / DOB1199 Жегларци – Бенковски – Владимирово/ на територията на община Добричка – 2 900 000 лв. 5.Преустройство на част от сграда детска градина „Здравец“ с. Стожер в социална инфраструктура – 433 900 лв.      </vt:lpstr>
      <vt:lpstr>Проекти финансирани със средства от Европейския съюз   През 2024 г. Община Добричка ще реализира проекти, финансирани по линия на Национален план за възстановяване и устойчивост и Европейските структурни и инвестиционни фондове (ЕСИФ) на Европейския съюз (ЕС).    По Програма „Развитие на човешките ресурси 2021 – 2027г.“   Проект "Грижа в дома община Добричка" Общата стойност на проекта е 1 015 257,40 лв. Период на изпълнение: 03.01.2023 - 03.04.2024 г.  Целта на проекта е да се осигури подкрепа в домашна среда за лица с увреждания и възрастни хора, зависими от грижа.  Проект „Укрепване на общинския капацитет в община Добричка“  Общата стойност на проекта е 144 466,99 лв. Период на изпълнение: 03.04.2023 - 03.04.2025 г. Целта на проекта е да се подкрепи реформирането на системата на социалните услуги и да се улесни прехода към новите механизми на местно ниво, чрез развитие и укрепване на общинския капацитет. </vt:lpstr>
      <vt:lpstr> Проект „Бъдеще за децата в община Добричка“ Общата стойност на проекта е 391 165,99 лв. Период на изпълнение: 28.09.2023 - 28.06.2025 г. Целта на проекта е създаване на възможности за подобряване на качеството на живот на децата от уязвими групи в община Добричка и насърчаване на тяхното социално включване чрез предоставяне на социални и интегрирани здравно-социални услуги за деца.  Проект  „Повишаване на капацитета на служителите на Агенцията за социално подпомагане във връзка с модернизиране на системите за социална закрила“ - КОМПОНЕНТ 1” е продължение на изпълнението на проект „Приеми ме 2015“ в партньорство с Агенцията за социално подпомагане. Целта е да се затвърди предоставянето на услугата "Приемна грижа" на местно ниво като алтернативна форма за отглеждане на деца в риск в семейна среда. Период на изпълнение: 01.01.2024 - 31.12.2024 г. </vt:lpstr>
      <vt:lpstr> По Програма „Храни и основно материално подпомагане"  Проект „Топъл обяд в община Добричка“ Общата стойност на проекта е 143 913,60 лв. Период на изпълнение: 29.12.2022 - 30.04.2025 г. В резултат на изпълнението на проекта 150 лица от общината получават топъл обяд всеки работен ден през зимните месеци, както следва:  14.11.2022г. – 31.12.2022 г.; 01.01.2023 г. – 31.03.2023 г. - 5 Месеца;  01.12.2023г. – 31.12.2023 г.; 01.01.2024 г. – 31.03.2024 г. - 4 Месеца;  01.12.2024г. – 31.12.2024 г.; 01.01.2025 г. – 31.03.2025 г. - 4 Месеца.   По „Програма за развитие на селските райони“  Проект „Въвеждане на мерки за енергийна ефективност на сградата на Основно училище „Отец Паисий“ в с. Батово, община Добричка Общата стойност на проекта е 806 220,31 лв.  Период на изпълнение: 11.01.2024 г.- 15.09.2025 г. Проектът включва реконструкция на общинската сграда на Основно училище „Отец Паисий“ и Детска градина „Зорница“ с. Батово, с цел повишаване на нейната енергийна ефективност, подмяна старата отоплителна система с термопомпена системата за отопление и охлаждане, подмяна на осветлението с енергийно ефективно такова и изграждане на фотоволтаична електроцентрала за собствените нужди на ОУ „Отец Паисий“ и ДГ „Зорница“ с. Батово. </vt:lpstr>
      <vt:lpstr> Проекти - МИГ Добричка  Проект „Развиване на туристически продукт за образователен и развлекателен туризъм на територията на община Добричка”  Общата стойност на проекта е 184 167,95 лв.  Период на изпълнение: 10.12.2021 г.- 10.12.2024 г. В закритото училище в село Паскалево е създадена уникална целогодишна атракция, която да дава възможност за практикуване на алтернативен туризъм. Подобрена е съществуващата инфраструктура и е закупено оборудване и обзавеждане.  Проект „Инвестиции в подобряването на малка по мащаби инфраструктура в селата Стефаново, Одърци и Плачидол“. Общата стойност на проекта е 263 719,67 лв.  Период на изпълнение: 01.04.2022 г.- 01.04.2025 г. Целта на проекта е насочена към подобряване на жизнената среда и качеството на живот и повишаване на икономическата и социална привлекателност в региона, насърчаване на социалното приобщаване, намаляването на бедността и икономическото развитие.  Към настоящият момент е извършена рехабилитация на ул.12-та в с.Стефаново и ул. 3-та в с.Одърци, Предстои изграждане на площадка в с.Плачидол, доставка и монтаж на детски съоръжения и паркови елементи. </vt:lpstr>
      <vt:lpstr> Проект „Инвестиции в подобряването на малка по мащаби инфраструктура в селата Плачидол, Карапелит и Дончево, община Добричка“ Общата стойност на проекта е 192 537,50 лв.  Период на изпълнение: 05.12.2023 г.- 30.06.2025 г. Проектът включва комплекс от дейности за рехабилитация на улица "Девета" в с. Плачидол и улица "Двадесет и четвърта" в с. Карапелит. Ще се изпълняват земни, асфалтови и пътни работи за основен ремонт на настилката на уличното платно. В рамките на проекта ще се изпълняват и дейности за строителен надзор. Проектът включва инвестиции и в социалната инфраструктура, свързана с предоставянето на социалните услуги "Домашен социален патронаж". За Домашен социален патронаж в с.Дончево се предвижда доставка и монтаж на професионално кухненско оборудване.   </vt:lpstr>
      <vt:lpstr>По Програма „Опазване на околната среда и климатични промени“  Проект „Интегриране на мерки и дейности за адаптация към климатичните промени“ Общата стойност на проекта е 701 755,42 лв. (в т.ч. БФП за община Добричка – 185 453,13 лв.). Период на изпълнение: 11.07.2022 - 30.04.2024 г. Проектът се реализира от община град Добрич в партньорство с общините Добричка, Крушари и норвежкия партньор ГРИЙНЗОУН АД. Проектът предвижда изпълнението на дейности за повишаване капацитета на местните власти за разработване и прилагане на програми за адаптация към климатичните промени, за въвеждане на конкретни мерки, водещи до директно намаляване емисиите на парникови газове. Към настоящия момент е започнало изграждането на „Фотоволтаични централи“ на покривното пространство на Център за настаняване от семеен тип, с. Опанец, Община Добричка и „Дом за пълнолетни лица с деменция“, с.Опанец.   </vt:lpstr>
      <vt:lpstr>По Национален план за възстановяване и устойчивост  Проект „Реконструкция и модернизация на системи за външно изкуствено осветление в десет населени места от община Добричка“ Общата стойност на проекта е 1 142 786,70 лв.  Период на изпълнение: 18.08.2023 г.- 31.03.2025 г. Проектът предвижда реконструкция и модернизация на системи за улично осветление в десет населени места от община Добричка, а именно в селата: Одърци, Батово, Бенковски, Победа, Дончево, Карапелит, Ловчанци, Паскалево, Стефаново, Стожер. Предвижда се замяна на съществуващите улични осветителни системи с нови енергоефективни, внедряване на системи за автоматизация, управление и мониторинг и въвеждане на съоръжения за производство и съхранение на електрическа енергия от възобновяеми източници. Целта на проекта е повишаване на енергийната ефективност в населени места от община Добричка и подобряване на условията за живот на населението, чрез технологично обновление и модернизиране на системите за улично осветление.</vt:lpstr>
      <vt:lpstr> Проект „Модернизация на образователната среда - въвеждане на мерки за енергийна ефективност на сградата на Средно училище "Никола Вапцаров" с. Карапелит, община Добричка“ Общата стойност на проекта е 1 069 084,59 лв.  Период на изпълнение: 05.01.2024 г.- 31.05.2026 г. Проектът предвижда модернизация на образователната среда - въвеждане на мерки за енергийна ефективност на сградата на Средно училище "Никола Вапцаров" с. Карапелит, община Добричка. Предвижда се въвеждане на следните енергоспестяващи мерки: Топлоизолиране на покривни конструкции; Въвеждане на система за отопление/охлаждане с термо-помпени агрегати „въздух-въздух“; Подмяна на осветителни тела; Изграждане на хибридна фотоволтаична система за производство на електроенергия за собствени нужди; Въвеждане на система за подготовка на БГВ с термодинамични електрически отоплители; Система за сградна автоматизация и управление, в т.ч. мониторинг на потреблението на енергия. Ще бъде доставено ново оборудване и обзавеждане за помещенията на Средно училище "Никола Вапцаров" с. Карапелит.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Община Добричка Проектобюджет  2024г.</dc:title>
  <dc:creator>Веселка Петрова</dc:creator>
  <cp:lastModifiedBy>Петя Славова</cp:lastModifiedBy>
  <cp:revision>249</cp:revision>
  <cp:lastPrinted>2024-01-23T06:20:10Z</cp:lastPrinted>
  <dcterms:created xsi:type="dcterms:W3CDTF">2024-01-16T12:18:08Z</dcterms:created>
  <dcterms:modified xsi:type="dcterms:W3CDTF">2024-01-25T06:32:48Z</dcterms:modified>
</cp:coreProperties>
</file>